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0" r:id="rId1"/>
    <p:sldMasterId id="2147483651" r:id="rId2"/>
  </p:sldMasterIdLst>
  <p:notesMasterIdLst>
    <p:notesMasterId r:id="rId7"/>
  </p:notesMasterIdLst>
  <p:sldIdLst>
    <p:sldId id="258" r:id="rId3"/>
    <p:sldId id="264" r:id="rId4"/>
    <p:sldId id="257" r:id="rId5"/>
    <p:sldId id="291" r:id="rId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>
    <p:restoredLeft sz="15591" autoAdjust="0"/>
    <p:restoredTop sz="92938" autoAdjust="0"/>
  </p:normalViewPr>
  <p:slideViewPr>
    <p:cSldViewPr>
      <p:cViewPr varScale="1">
        <p:scale>
          <a:sx n="87" d="100"/>
          <a:sy n="87" d="100"/>
        </p:scale>
        <p:origin x="-978" y="-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3.xml"/><Relationship Id="rId1" Type="http://schemas.openxmlformats.org/officeDocument/2006/relationships/slide" Target="slides/slide1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01B4FA4-7A99-44FD-9B29-7704D27BEB8B}" type="doc">
      <dgm:prSet loTypeId="urn:microsoft.com/office/officeart/2005/8/layout/vList3" loCatId="list" qsTypeId="urn:microsoft.com/office/officeart/2005/8/quickstyle/simple1#1" qsCatId="simple" csTypeId="urn:microsoft.com/office/officeart/2005/8/colors/accent1_2#2" csCatId="accent1" phldr="1"/>
      <dgm:spPr/>
      <dgm:t>
        <a:bodyPr/>
        <a:lstStyle/>
        <a:p>
          <a:endParaRPr lang="en-AU"/>
        </a:p>
      </dgm:t>
    </dgm:pt>
    <dgm:pt modelId="{3D4FB456-CA8A-4342-A063-B1CD9C3D9136}">
      <dgm:prSet/>
      <dgm:spPr/>
      <dgm:t>
        <a:bodyPr/>
        <a:lstStyle/>
        <a:p>
          <a:pPr algn="l" rtl="0"/>
          <a:r>
            <a:rPr lang="en-US" dirty="0" smtClean="0"/>
            <a:t>SMS and </a:t>
          </a:r>
          <a:r>
            <a:rPr lang="en-US" dirty="0" err="1" smtClean="0"/>
            <a:t>Uni</a:t>
          </a:r>
          <a:r>
            <a:rPr lang="en-US" dirty="0" smtClean="0"/>
            <a:t> of Wollongong collaborated on ACARP project</a:t>
          </a:r>
          <a:endParaRPr lang="en-AU" dirty="0"/>
        </a:p>
      </dgm:t>
    </dgm:pt>
    <dgm:pt modelId="{8511E9B0-CF63-4D11-99BD-E404565B3BEC}" type="parTrans" cxnId="{BD27B42A-CD09-499B-813D-E29C8A9142ED}">
      <dgm:prSet/>
      <dgm:spPr/>
      <dgm:t>
        <a:bodyPr/>
        <a:lstStyle/>
        <a:p>
          <a:endParaRPr lang="en-AU"/>
        </a:p>
      </dgm:t>
    </dgm:pt>
    <dgm:pt modelId="{5BBB050E-EC8E-45D3-A3AD-913791506381}" type="sibTrans" cxnId="{BD27B42A-CD09-499B-813D-E29C8A9142ED}">
      <dgm:prSet/>
      <dgm:spPr/>
      <dgm:t>
        <a:bodyPr/>
        <a:lstStyle/>
        <a:p>
          <a:endParaRPr lang="en-AU"/>
        </a:p>
      </dgm:t>
    </dgm:pt>
    <dgm:pt modelId="{55E71482-227A-4BC8-9617-14707664781F}">
      <dgm:prSet/>
      <dgm:spPr/>
      <dgm:t>
        <a:bodyPr/>
        <a:lstStyle/>
        <a:p>
          <a:pPr algn="l" rtl="0"/>
          <a:r>
            <a:rPr lang="en-US" dirty="0" smtClean="0"/>
            <a:t>Aim was to develop a computer simulation tool to model typical 2 heading roadway development operations, from boot end to face</a:t>
          </a:r>
          <a:endParaRPr lang="en-US" dirty="0"/>
        </a:p>
      </dgm:t>
    </dgm:pt>
    <dgm:pt modelId="{3BE77925-A7E3-42D0-A598-378AF204886A}" type="parTrans" cxnId="{3C738169-5642-42BA-95AD-87650C576154}">
      <dgm:prSet/>
      <dgm:spPr/>
      <dgm:t>
        <a:bodyPr/>
        <a:lstStyle/>
        <a:p>
          <a:endParaRPr lang="en-AU"/>
        </a:p>
      </dgm:t>
    </dgm:pt>
    <dgm:pt modelId="{303EB3E1-F33E-4657-A02C-90E4BC64831E}" type="sibTrans" cxnId="{3C738169-5642-42BA-95AD-87650C576154}">
      <dgm:prSet/>
      <dgm:spPr/>
      <dgm:t>
        <a:bodyPr/>
        <a:lstStyle/>
        <a:p>
          <a:endParaRPr lang="en-AU"/>
        </a:p>
      </dgm:t>
    </dgm:pt>
    <dgm:pt modelId="{5F697093-365C-44D0-82C1-48B9966E7985}">
      <dgm:prSet/>
      <dgm:spPr/>
      <dgm:t>
        <a:bodyPr/>
        <a:lstStyle/>
        <a:p>
          <a:pPr algn="l" rtl="0"/>
          <a:r>
            <a:rPr lang="en-US" dirty="0" smtClean="0"/>
            <a:t>RoadSIM is now available to interested industry parties to model individual roadway development configurations</a:t>
          </a:r>
          <a:endParaRPr lang="en-AU" dirty="0"/>
        </a:p>
      </dgm:t>
    </dgm:pt>
    <dgm:pt modelId="{89000FB0-92B8-4C96-9C38-C687C656465C}" type="parTrans" cxnId="{A2BE7C3A-33DB-4A31-B11A-CAA5D763202B}">
      <dgm:prSet/>
      <dgm:spPr/>
      <dgm:t>
        <a:bodyPr/>
        <a:lstStyle/>
        <a:p>
          <a:endParaRPr lang="en-AU"/>
        </a:p>
      </dgm:t>
    </dgm:pt>
    <dgm:pt modelId="{7C5BA218-8903-491B-8023-A321CFF4B5EF}" type="sibTrans" cxnId="{A2BE7C3A-33DB-4A31-B11A-CAA5D763202B}">
      <dgm:prSet/>
      <dgm:spPr/>
      <dgm:t>
        <a:bodyPr/>
        <a:lstStyle/>
        <a:p>
          <a:endParaRPr lang="en-AU"/>
        </a:p>
      </dgm:t>
    </dgm:pt>
    <dgm:pt modelId="{6513EAFE-D368-4427-A2E3-0478C04CEAD0}" type="pres">
      <dgm:prSet presAssocID="{A01B4FA4-7A99-44FD-9B29-7704D27BEB8B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AU"/>
        </a:p>
      </dgm:t>
    </dgm:pt>
    <dgm:pt modelId="{C98DBECF-92B2-40E0-9D0B-FEB1CF3B1924}" type="pres">
      <dgm:prSet presAssocID="{3D4FB456-CA8A-4342-A063-B1CD9C3D9136}" presName="composite" presStyleCnt="0"/>
      <dgm:spPr/>
    </dgm:pt>
    <dgm:pt modelId="{C9748E74-6C35-4266-94EF-EAE0EDCC2111}" type="pres">
      <dgm:prSet presAssocID="{3D4FB456-CA8A-4342-A063-B1CD9C3D9136}" presName="imgShp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8D1A04CA-9C29-4631-A919-2E6CC4F4831E}" type="pres">
      <dgm:prSet presAssocID="{3D4FB456-CA8A-4342-A063-B1CD9C3D9136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29975EA0-5A27-42BA-BB85-18775FD32580}" type="pres">
      <dgm:prSet presAssocID="{5BBB050E-EC8E-45D3-A3AD-913791506381}" presName="spacing" presStyleCnt="0"/>
      <dgm:spPr/>
    </dgm:pt>
    <dgm:pt modelId="{D6744E07-C739-4E45-819B-AE108A63BA11}" type="pres">
      <dgm:prSet presAssocID="{55E71482-227A-4BC8-9617-14707664781F}" presName="composite" presStyleCnt="0"/>
      <dgm:spPr/>
    </dgm:pt>
    <dgm:pt modelId="{8095B2CE-720A-453C-A562-AD1773745F2F}" type="pres">
      <dgm:prSet presAssocID="{55E71482-227A-4BC8-9617-14707664781F}" presName="imgShp" presStyleLbl="fgImgPlace1" presStyleIdx="1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AF3ECEAD-9100-4537-B056-E1AB2E2B08B4}" type="pres">
      <dgm:prSet presAssocID="{55E71482-227A-4BC8-9617-14707664781F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F78C6AFF-A679-4707-8B18-75D50A4C849E}" type="pres">
      <dgm:prSet presAssocID="{303EB3E1-F33E-4657-A02C-90E4BC64831E}" presName="spacing" presStyleCnt="0"/>
      <dgm:spPr/>
    </dgm:pt>
    <dgm:pt modelId="{8C6424BD-C114-48C2-9D26-77AA76047021}" type="pres">
      <dgm:prSet presAssocID="{5F697093-365C-44D0-82C1-48B9966E7985}" presName="composite" presStyleCnt="0"/>
      <dgm:spPr/>
    </dgm:pt>
    <dgm:pt modelId="{76E156E4-D5E0-49D5-89E6-3D1648EBC80B}" type="pres">
      <dgm:prSet presAssocID="{5F697093-365C-44D0-82C1-48B9966E7985}" presName="imgShp" presStyleLbl="fgImgPlace1" presStyleIdx="2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CE1FF3B8-E560-410D-8A65-55F84B5EE104}" type="pres">
      <dgm:prSet presAssocID="{5F697093-365C-44D0-82C1-48B9966E7985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</dgm:ptLst>
  <dgm:cxnLst>
    <dgm:cxn modelId="{B1D2B6ED-0E4A-4D3D-A477-6ED71326AAB1}" type="presOf" srcId="{5F697093-365C-44D0-82C1-48B9966E7985}" destId="{CE1FF3B8-E560-410D-8A65-55F84B5EE104}" srcOrd="0" destOrd="0" presId="urn:microsoft.com/office/officeart/2005/8/layout/vList3"/>
    <dgm:cxn modelId="{F594EAE7-110E-4BDC-A9FE-71E373F4E4C4}" type="presOf" srcId="{55E71482-227A-4BC8-9617-14707664781F}" destId="{AF3ECEAD-9100-4537-B056-E1AB2E2B08B4}" srcOrd="0" destOrd="0" presId="urn:microsoft.com/office/officeart/2005/8/layout/vList3"/>
    <dgm:cxn modelId="{76F1D215-A49A-4A34-9651-C72A885A9634}" type="presOf" srcId="{A01B4FA4-7A99-44FD-9B29-7704D27BEB8B}" destId="{6513EAFE-D368-4427-A2E3-0478C04CEAD0}" srcOrd="0" destOrd="0" presId="urn:microsoft.com/office/officeart/2005/8/layout/vList3"/>
    <dgm:cxn modelId="{A2BE7C3A-33DB-4A31-B11A-CAA5D763202B}" srcId="{A01B4FA4-7A99-44FD-9B29-7704D27BEB8B}" destId="{5F697093-365C-44D0-82C1-48B9966E7985}" srcOrd="2" destOrd="0" parTransId="{89000FB0-92B8-4C96-9C38-C687C656465C}" sibTransId="{7C5BA218-8903-491B-8023-A321CFF4B5EF}"/>
    <dgm:cxn modelId="{BD27B42A-CD09-499B-813D-E29C8A9142ED}" srcId="{A01B4FA4-7A99-44FD-9B29-7704D27BEB8B}" destId="{3D4FB456-CA8A-4342-A063-B1CD9C3D9136}" srcOrd="0" destOrd="0" parTransId="{8511E9B0-CF63-4D11-99BD-E404565B3BEC}" sibTransId="{5BBB050E-EC8E-45D3-A3AD-913791506381}"/>
    <dgm:cxn modelId="{3C738169-5642-42BA-95AD-87650C576154}" srcId="{A01B4FA4-7A99-44FD-9B29-7704D27BEB8B}" destId="{55E71482-227A-4BC8-9617-14707664781F}" srcOrd="1" destOrd="0" parTransId="{3BE77925-A7E3-42D0-A598-378AF204886A}" sibTransId="{303EB3E1-F33E-4657-A02C-90E4BC64831E}"/>
    <dgm:cxn modelId="{72BA0E0B-4668-46CC-9551-70E5CC9909FF}" type="presOf" srcId="{3D4FB456-CA8A-4342-A063-B1CD9C3D9136}" destId="{8D1A04CA-9C29-4631-A919-2E6CC4F4831E}" srcOrd="0" destOrd="0" presId="urn:microsoft.com/office/officeart/2005/8/layout/vList3"/>
    <dgm:cxn modelId="{38F7C429-1707-400C-94BF-7E18C4508BA3}" type="presParOf" srcId="{6513EAFE-D368-4427-A2E3-0478C04CEAD0}" destId="{C98DBECF-92B2-40E0-9D0B-FEB1CF3B1924}" srcOrd="0" destOrd="0" presId="urn:microsoft.com/office/officeart/2005/8/layout/vList3"/>
    <dgm:cxn modelId="{2BEEFF04-A1CC-422C-82DF-85232D4D7EF5}" type="presParOf" srcId="{C98DBECF-92B2-40E0-9D0B-FEB1CF3B1924}" destId="{C9748E74-6C35-4266-94EF-EAE0EDCC2111}" srcOrd="0" destOrd="0" presId="urn:microsoft.com/office/officeart/2005/8/layout/vList3"/>
    <dgm:cxn modelId="{923F3062-7E94-43A7-AF5F-DAA37F57A06F}" type="presParOf" srcId="{C98DBECF-92B2-40E0-9D0B-FEB1CF3B1924}" destId="{8D1A04CA-9C29-4631-A919-2E6CC4F4831E}" srcOrd="1" destOrd="0" presId="urn:microsoft.com/office/officeart/2005/8/layout/vList3"/>
    <dgm:cxn modelId="{67AFEEC6-F833-4275-8655-CC3B8C49A111}" type="presParOf" srcId="{6513EAFE-D368-4427-A2E3-0478C04CEAD0}" destId="{29975EA0-5A27-42BA-BB85-18775FD32580}" srcOrd="1" destOrd="0" presId="urn:microsoft.com/office/officeart/2005/8/layout/vList3"/>
    <dgm:cxn modelId="{2366E6DE-DAF5-4A31-9ACC-ED246BA04868}" type="presParOf" srcId="{6513EAFE-D368-4427-A2E3-0478C04CEAD0}" destId="{D6744E07-C739-4E45-819B-AE108A63BA11}" srcOrd="2" destOrd="0" presId="urn:microsoft.com/office/officeart/2005/8/layout/vList3"/>
    <dgm:cxn modelId="{3E07F303-8A7E-44FA-846A-9CC6BE7EF740}" type="presParOf" srcId="{D6744E07-C739-4E45-819B-AE108A63BA11}" destId="{8095B2CE-720A-453C-A562-AD1773745F2F}" srcOrd="0" destOrd="0" presId="urn:microsoft.com/office/officeart/2005/8/layout/vList3"/>
    <dgm:cxn modelId="{35894583-8E43-4D91-94C7-294930EFADF0}" type="presParOf" srcId="{D6744E07-C739-4E45-819B-AE108A63BA11}" destId="{AF3ECEAD-9100-4537-B056-E1AB2E2B08B4}" srcOrd="1" destOrd="0" presId="urn:microsoft.com/office/officeart/2005/8/layout/vList3"/>
    <dgm:cxn modelId="{54DB675D-6C69-4E2E-950C-554FAFE19C8A}" type="presParOf" srcId="{6513EAFE-D368-4427-A2E3-0478C04CEAD0}" destId="{F78C6AFF-A679-4707-8B18-75D50A4C849E}" srcOrd="3" destOrd="0" presId="urn:microsoft.com/office/officeart/2005/8/layout/vList3"/>
    <dgm:cxn modelId="{2DAAF2BC-1B79-402B-9A91-5DD609D8FC2A}" type="presParOf" srcId="{6513EAFE-D368-4427-A2E3-0478C04CEAD0}" destId="{8C6424BD-C114-48C2-9D26-77AA76047021}" srcOrd="4" destOrd="0" presId="urn:microsoft.com/office/officeart/2005/8/layout/vList3"/>
    <dgm:cxn modelId="{34980A6F-5F6B-4D02-AC34-A7766AC213A0}" type="presParOf" srcId="{8C6424BD-C114-48C2-9D26-77AA76047021}" destId="{76E156E4-D5E0-49D5-89E6-3D1648EBC80B}" srcOrd="0" destOrd="0" presId="urn:microsoft.com/office/officeart/2005/8/layout/vList3"/>
    <dgm:cxn modelId="{BDC3EC98-48F2-41F9-9C10-86C7241D8C70}" type="presParOf" srcId="{8C6424BD-C114-48C2-9D26-77AA76047021}" destId="{CE1FF3B8-E560-410D-8A65-55F84B5EE104}" srcOrd="1" destOrd="0" presId="urn:microsoft.com/office/officeart/2005/8/layout/vList3"/>
  </dgm:cxnLst>
  <dgm:bg/>
  <dgm:whole/>
  <dgm:extLst>
    <a:ext uri="http://schemas.microsoft.com/office/drawing/2008/diagram"/>
  </dgm:extLst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93073EA0-9CDF-41EE-B0DB-45D3020828D3}" type="datetimeFigureOut">
              <a:rPr lang="en-US"/>
              <a:pPr>
                <a:defRPr/>
              </a:pPr>
              <a:t>8/25/2009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A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A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D2B29B06-ECD2-47ED-BD7D-8586982BC4BF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B140D17-4370-41C9-AB81-9806782E1092}" type="slidenum">
              <a:rPr lang="en-US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 altLang="en-US"/>
          </a:p>
        </p:txBody>
      </p:sp>
      <p:sp>
        <p:nvSpPr>
          <p:cNvPr id="15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A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AU" smtClean="0"/>
          </a:p>
        </p:txBody>
      </p:sp>
      <p:sp>
        <p:nvSpPr>
          <p:cNvPr id="1945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1883F8A-0F75-40AE-B14B-2D1938680886}" type="slidenum">
              <a:rPr lang="en-AU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A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AU" smtClean="0"/>
          </a:p>
        </p:txBody>
      </p:sp>
      <p:sp>
        <p:nvSpPr>
          <p:cNvPr id="1741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E3C9BAB-13E1-4CF6-BACA-082DE3F4685C}" type="slidenum">
              <a:rPr lang="en-AU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A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AU" smtClean="0"/>
          </a:p>
        </p:txBody>
      </p:sp>
      <p:sp>
        <p:nvSpPr>
          <p:cNvPr id="6349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40551C2-1A9D-4BDA-A883-0C3B55EC7594}" type="slidenum">
              <a:rPr lang="en-AU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A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2AE9B1A-DDFC-4CB1-BA3E-8934643EDC10}" type="datetime1">
              <a:rPr lang="en-AU"/>
              <a:pPr/>
              <a:t>25/08/2009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91C02D-93CF-4283-9C86-4710A53AB037}" type="slidenum">
              <a:rPr lang="en-AU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CCAC92-B220-498B-AA64-A70A50CA69F6}" type="datetime1">
              <a:rPr lang="en-AU"/>
              <a:pPr/>
              <a:t>25/08/2009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68C6B1-1797-4465-8CB0-D625C970FEEC}" type="slidenum">
              <a:rPr lang="en-AU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BD5144-4816-4EDB-A665-A26C39D8A89F}" type="datetime1">
              <a:rPr lang="en-AU"/>
              <a:pPr/>
              <a:t>25/08/2009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9BBE05-2905-4CB6-ABE1-41FC60B99AEC}" type="slidenum">
              <a:rPr lang="en-AU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103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6732588" y="5734050"/>
            <a:ext cx="1368425" cy="7445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3" name="Text Box 14"/>
          <p:cNvSpPr txBox="1">
            <a:spLocks noChangeArrowheads="1"/>
          </p:cNvSpPr>
          <p:nvPr userDrawn="1"/>
        </p:nvSpPr>
        <p:spPr bwMode="auto">
          <a:xfrm>
            <a:off x="1116013" y="5876925"/>
            <a:ext cx="39401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AU" b="1">
                <a:latin typeface="Calibri" pitchFamily="34" charset="0"/>
              </a:rPr>
              <a:t>University of Wollongong</a:t>
            </a:r>
          </a:p>
        </p:txBody>
      </p:sp>
      <p:pic>
        <p:nvPicPr>
          <p:cNvPr id="4" name="Picture 15" descr="wollongong_logo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611188" y="5876925"/>
            <a:ext cx="425450" cy="50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9E1E1E-73C2-41FE-B126-0F5810AD418B}" type="datetime1">
              <a:rPr lang="en-US"/>
              <a:pPr>
                <a:defRPr/>
              </a:pPr>
              <a:t>8/25/2009</a:t>
            </a:fld>
            <a:endParaRPr lang="en-AU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oooooo</a:t>
            </a:r>
            <a:endParaRPr lang="en-AU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621232-1C89-4C25-A59C-80C6832885B8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CBDC7C6-30D1-467D-BEB1-1CD1AE3D0FC8}" type="datetime1">
              <a:rPr lang="en-AU"/>
              <a:pPr/>
              <a:t>25/08/2009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61450B-F857-4DD7-8302-CADBF4E17766}" type="slidenum">
              <a:rPr lang="en-AU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9088B7C-53BB-4B9E-B08F-D583E12C40C4}" type="datetime1">
              <a:rPr lang="en-AU"/>
              <a:pPr/>
              <a:t>25/08/2009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AF4B62-50F9-4FA9-9987-45B774B977C1}" type="slidenum">
              <a:rPr lang="en-AU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46ABBDD-7954-4327-8292-2BD459046FFA}" type="datetime1">
              <a:rPr lang="en-AU"/>
              <a:pPr/>
              <a:t>25/08/2009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6620C3-C74D-4FBA-9FCE-A33777ED78EF}" type="slidenum">
              <a:rPr lang="en-AU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FF5AB6F-E286-4921-B2B2-E472CAFD6742}" type="datetime1">
              <a:rPr lang="en-AU"/>
              <a:pPr/>
              <a:t>25/08/2009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CCB88D-A760-415E-8388-AE01A77D199A}" type="slidenum">
              <a:rPr lang="en-AU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309724-A740-4891-840C-0A89584BBA8C}" type="datetime1">
              <a:rPr lang="en-AU"/>
              <a:pPr/>
              <a:t>25/08/2009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1755F7-C3E9-47AE-8A42-F839F2E7162B}" type="slidenum">
              <a:rPr lang="en-AU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2F68582-1520-4329-8517-A71A23EA382C}" type="datetime1">
              <a:rPr lang="en-AU"/>
              <a:pPr/>
              <a:t>25/08/2009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A3BF2C-6855-4D27-99C2-9D1D9B5F9C94}" type="slidenum">
              <a:rPr lang="en-AU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168E10-C9C8-4C84-9FED-F2848C93082A}" type="datetime1">
              <a:rPr lang="en-AU"/>
              <a:pPr/>
              <a:t>25/08/2009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C8B022-D09F-4592-B691-731E7125D6D3}" type="slidenum">
              <a:rPr lang="en-AU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B0C09BF-321F-4AA0-B53F-58ACDB7A8339}" type="datetime1">
              <a:rPr lang="en-AU"/>
              <a:pPr/>
              <a:t>25/08/2009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4CDF78-675C-4D7D-ACB1-8D0E1F8594B5}" type="slidenum">
              <a:rPr lang="en-AU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AU" smtClean="0"/>
              <a:t>Click to edit Master title style</a:t>
            </a:r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</a:p>
        </p:txBody>
      </p:sp>
      <p:sp>
        <p:nvSpPr>
          <p:cNvPr id="6554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Calibri" pitchFamily="34" charset="0"/>
              </a:defRPr>
            </a:lvl1pPr>
          </a:lstStyle>
          <a:p>
            <a:fld id="{3C652DA4-4983-4706-88A1-D6C5A981B737}" type="datetime1">
              <a:rPr lang="en-AU"/>
              <a:pPr/>
              <a:t>25/08/2009</a:t>
            </a:fld>
            <a:endParaRPr lang="en-AU"/>
          </a:p>
        </p:txBody>
      </p:sp>
      <p:sp>
        <p:nvSpPr>
          <p:cNvPr id="655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Calibri" pitchFamily="34" charset="0"/>
              </a:defRPr>
            </a:lvl1pPr>
          </a:lstStyle>
          <a:p>
            <a:endParaRPr lang="en-AU"/>
          </a:p>
        </p:txBody>
      </p:sp>
      <p:sp>
        <p:nvSpPr>
          <p:cNvPr id="655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Calibri" pitchFamily="34" charset="0"/>
              </a:defRPr>
            </a:lvl1pPr>
          </a:lstStyle>
          <a:p>
            <a:fld id="{191AE4C7-947F-4638-853E-FC0CBD6A6197}" type="slidenum">
              <a:rPr lang="en-AU"/>
              <a:pPr/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AU" smtClean="0"/>
          </a:p>
        </p:txBody>
      </p:sp>
      <p:sp>
        <p:nvSpPr>
          <p:cNvPr id="6451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smtClean="0"/>
          </a:p>
        </p:txBody>
      </p:sp>
      <p:sp>
        <p:nvSpPr>
          <p:cNvPr id="7" name="Date Placeholder 1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7126AC3-7A3E-426B-9EE4-F4AFF8A5CA53}" type="datetime1">
              <a:rPr lang="en-US"/>
              <a:pPr>
                <a:defRPr/>
              </a:pPr>
              <a:t>8/25/2009</a:t>
            </a:fld>
            <a:endParaRPr lang="en-AU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dirty="0" err="1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oooooo</a:t>
            </a:r>
            <a:endParaRPr lang="en-AU"/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2BF3736-8B25-4DE2-8A69-F2AF9705300F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340" name="Straight Connector 10"/>
          <p:cNvCxnSpPr>
            <a:cxnSpLocks noChangeShapeType="1"/>
          </p:cNvCxnSpPr>
          <p:nvPr/>
        </p:nvCxnSpPr>
        <p:spPr bwMode="auto">
          <a:xfrm>
            <a:off x="0" y="5715000"/>
            <a:ext cx="9144000" cy="1588"/>
          </a:xfrm>
          <a:prstGeom prst="line">
            <a:avLst/>
          </a:prstGeom>
          <a:noFill/>
          <a:ln w="25400" algn="ctr">
            <a:solidFill>
              <a:srgbClr val="002060"/>
            </a:solidFill>
            <a:round/>
            <a:headEnd/>
            <a:tailEnd/>
          </a:ln>
        </p:spPr>
      </p:cxnSp>
      <p:cxnSp>
        <p:nvCxnSpPr>
          <p:cNvPr id="14341" name="Straight Connector 19"/>
          <p:cNvCxnSpPr>
            <a:cxnSpLocks noChangeShapeType="1"/>
          </p:cNvCxnSpPr>
          <p:nvPr/>
        </p:nvCxnSpPr>
        <p:spPr bwMode="auto">
          <a:xfrm>
            <a:off x="0" y="6596063"/>
            <a:ext cx="9144000" cy="1587"/>
          </a:xfrm>
          <a:prstGeom prst="line">
            <a:avLst/>
          </a:prstGeom>
          <a:noFill/>
          <a:ln w="25400" algn="ctr">
            <a:solidFill>
              <a:srgbClr val="002060"/>
            </a:solidFill>
            <a:round/>
            <a:headEnd/>
            <a:tailEnd/>
          </a:ln>
        </p:spPr>
      </p:cxnSp>
      <p:sp>
        <p:nvSpPr>
          <p:cNvPr id="13" name="Rectangle 12"/>
          <p:cNvSpPr/>
          <p:nvPr/>
        </p:nvSpPr>
        <p:spPr>
          <a:xfrm>
            <a:off x="0" y="1143000"/>
            <a:ext cx="9144000" cy="13112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sz="4400" i="1">
                <a:solidFill>
                  <a:srgbClr val="17375E"/>
                </a:solidFill>
                <a:latin typeface="Calibri" pitchFamily="34" charset="0"/>
                <a:cs typeface="Arial" charset="0"/>
              </a:rPr>
              <a:t>RoadSIM</a:t>
            </a:r>
            <a:r>
              <a:rPr lang="en-AU" sz="4400">
                <a:solidFill>
                  <a:srgbClr val="17375E"/>
                </a:solidFill>
                <a:latin typeface="Calibri" pitchFamily="34" charset="0"/>
                <a:cs typeface="Arial" charset="0"/>
              </a:rPr>
              <a:t/>
            </a:r>
            <a:br>
              <a:rPr lang="en-AU" sz="4400">
                <a:solidFill>
                  <a:srgbClr val="17375E"/>
                </a:solidFill>
                <a:latin typeface="Calibri" pitchFamily="34" charset="0"/>
                <a:cs typeface="Arial" charset="0"/>
              </a:rPr>
            </a:br>
            <a:r>
              <a:rPr lang="en-AU" sz="3600">
                <a:solidFill>
                  <a:srgbClr val="17375E"/>
                </a:solidFill>
                <a:latin typeface="Calibri" pitchFamily="34" charset="0"/>
                <a:cs typeface="Arial" charset="0"/>
              </a:rPr>
              <a:t>Roadway Development Simulation System</a:t>
            </a:r>
            <a:endParaRPr lang="en-AU" sz="3600">
              <a:solidFill>
                <a:srgbClr val="17375E"/>
              </a:solidFill>
              <a:latin typeface="Calibri" pitchFamily="34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116013" y="4868863"/>
            <a:ext cx="6551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>
                <a:solidFill>
                  <a:srgbClr val="17375E"/>
                </a:solidFill>
                <a:latin typeface="Calibri" pitchFamily="34" charset="0"/>
              </a:rPr>
              <a:t>August/September 2009 RDTG Workshop</a:t>
            </a:r>
            <a:endParaRPr lang="en-AU" sz="2400">
              <a:solidFill>
                <a:srgbClr val="17375E"/>
              </a:solidFill>
              <a:latin typeface="Calibri" pitchFamily="34" charset="0"/>
            </a:endParaRPr>
          </a:p>
        </p:txBody>
      </p:sp>
      <p:cxnSp>
        <p:nvCxnSpPr>
          <p:cNvPr id="14344" name="Straight Connector 10"/>
          <p:cNvCxnSpPr>
            <a:cxnSpLocks noChangeShapeType="1"/>
          </p:cNvCxnSpPr>
          <p:nvPr/>
        </p:nvCxnSpPr>
        <p:spPr bwMode="auto">
          <a:xfrm>
            <a:off x="0" y="714375"/>
            <a:ext cx="9144000" cy="1588"/>
          </a:xfrm>
          <a:prstGeom prst="line">
            <a:avLst/>
          </a:prstGeom>
          <a:noFill/>
          <a:ln w="25400" algn="ctr">
            <a:solidFill>
              <a:srgbClr val="002060"/>
            </a:solidFill>
            <a:round/>
            <a:headEnd/>
            <a:tailEnd/>
          </a:ln>
        </p:spPr>
      </p:cxnSp>
      <p:sp>
        <p:nvSpPr>
          <p:cNvPr id="16" name="Rectangle 15"/>
          <p:cNvSpPr/>
          <p:nvPr/>
        </p:nvSpPr>
        <p:spPr>
          <a:xfrm>
            <a:off x="827088" y="4005263"/>
            <a:ext cx="7358062" cy="4572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2400" b="1" dirty="0">
                <a:solidFill>
                  <a:schemeClr val="tx2">
                    <a:lumMod val="75000"/>
                  </a:schemeClr>
                </a:solidFill>
                <a:latin typeface="+mj-lt"/>
                <a:cs typeface="Arial" charset="0"/>
              </a:rPr>
              <a:t>G. Gray </a:t>
            </a:r>
            <a:r>
              <a:rPr lang="en-AU" sz="2400" dirty="0">
                <a:solidFill>
                  <a:schemeClr val="tx2">
                    <a:lumMod val="75000"/>
                  </a:schemeClr>
                </a:solidFill>
                <a:latin typeface="+mj-lt"/>
                <a:cs typeface="Arial" charset="0"/>
              </a:rPr>
              <a:t>and </a:t>
            </a:r>
            <a:r>
              <a:rPr lang="en-AU" sz="2400" b="1" dirty="0">
                <a:solidFill>
                  <a:schemeClr val="tx2">
                    <a:lumMod val="75000"/>
                  </a:schemeClr>
                </a:solidFill>
                <a:latin typeface="+mj-lt"/>
                <a:cs typeface="Arial" charset="0"/>
              </a:rPr>
              <a:t>O. Rojas – </a:t>
            </a:r>
            <a:r>
              <a:rPr lang="en-AU" sz="2400" dirty="0">
                <a:solidFill>
                  <a:schemeClr val="tx2">
                    <a:lumMod val="75000"/>
                  </a:schemeClr>
                </a:solidFill>
                <a:latin typeface="+mj-lt"/>
                <a:cs typeface="Arial" charset="0"/>
              </a:rPr>
              <a:t>Simulation Modelling Services P/L</a:t>
            </a:r>
            <a:r>
              <a:rPr lang="en-AU" sz="2400" b="1" dirty="0">
                <a:solidFill>
                  <a:schemeClr val="tx2">
                    <a:lumMod val="75000"/>
                  </a:schemeClr>
                </a:solidFill>
                <a:latin typeface="+mj-lt"/>
                <a:cs typeface="Arial" charset="0"/>
              </a:rPr>
              <a:t>  </a:t>
            </a:r>
            <a:endParaRPr lang="en-AU" sz="2400" b="1" dirty="0">
              <a:solidFill>
                <a:schemeClr val="tx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827088" y="3500438"/>
            <a:ext cx="6357937" cy="45720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sz="2400" b="1">
                <a:solidFill>
                  <a:srgbClr val="17375E"/>
                </a:solidFill>
                <a:latin typeface="Calibri" pitchFamily="34" charset="0"/>
                <a:cs typeface="Arial" charset="0"/>
              </a:rPr>
              <a:t>E. Baafi </a:t>
            </a:r>
            <a:r>
              <a:rPr lang="en-AU" sz="2400">
                <a:solidFill>
                  <a:srgbClr val="17375E"/>
                </a:solidFill>
                <a:latin typeface="Calibri" pitchFamily="34" charset="0"/>
                <a:cs typeface="Arial" charset="0"/>
              </a:rPr>
              <a:t>and </a:t>
            </a:r>
            <a:r>
              <a:rPr lang="en-AU" sz="2400" b="1">
                <a:solidFill>
                  <a:srgbClr val="17375E"/>
                </a:solidFill>
                <a:latin typeface="Calibri" pitchFamily="34" charset="0"/>
                <a:cs typeface="Arial" charset="0"/>
              </a:rPr>
              <a:t>I. Porter – </a:t>
            </a:r>
            <a:r>
              <a:rPr lang="en-AU" sz="2400">
                <a:solidFill>
                  <a:srgbClr val="17375E"/>
                </a:solidFill>
                <a:latin typeface="Calibri" pitchFamily="34" charset="0"/>
                <a:cs typeface="Arial" charset="0"/>
              </a:rPr>
              <a:t>University of Wollongong</a:t>
            </a:r>
            <a:endParaRPr lang="en-AU" sz="2400" b="1">
              <a:solidFill>
                <a:srgbClr val="17375E"/>
              </a:solidFill>
              <a:latin typeface="Calibri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144000" cy="714356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16200000" scaled="1"/>
            <a:tileRect/>
          </a:gra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endParaRPr lang="en-AU" sz="3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714356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16200000" scaled="1"/>
            <a:tileRect/>
          </a:gra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dirty="0"/>
              <a:t>Overview</a:t>
            </a:r>
            <a:endParaRPr lang="en-AU" sz="3600" dirty="0"/>
          </a:p>
        </p:txBody>
      </p:sp>
      <p:graphicFrame>
        <p:nvGraphicFramePr>
          <p:cNvPr id="7" name="Diagram 6"/>
          <p:cNvGraphicFramePr/>
          <p:nvPr/>
        </p:nvGraphicFramePr>
        <p:xfrm>
          <a:off x="188146" y="781525"/>
          <a:ext cx="8623242" cy="50735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714356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16200000" scaled="1"/>
            <a:tileRect/>
          </a:gra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1"/>
            <a:r>
              <a:rPr lang="en-US" sz="3600">
                <a:solidFill>
                  <a:srgbClr val="FFFFFF"/>
                </a:solidFill>
                <a:latin typeface="Calibri" pitchFamily="34" charset="0"/>
              </a:rPr>
              <a:t>What </a:t>
            </a:r>
            <a:r>
              <a:rPr lang="en-US" sz="3600" i="1">
                <a:solidFill>
                  <a:srgbClr val="FFFFFF"/>
                </a:solidFill>
                <a:latin typeface="Calibri" pitchFamily="34" charset="0"/>
              </a:rPr>
              <a:t>RoadSIM</a:t>
            </a:r>
            <a:r>
              <a:rPr lang="en-US" sz="3600">
                <a:solidFill>
                  <a:srgbClr val="FFFFFF"/>
                </a:solidFill>
                <a:latin typeface="Calibri" pitchFamily="34" charset="0"/>
              </a:rPr>
              <a:t> can do for you</a:t>
            </a:r>
            <a:endParaRPr lang="en-AU" sz="3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3555" name="Content Placeholder 2"/>
          <p:cNvSpPr>
            <a:spLocks/>
          </p:cNvSpPr>
          <p:nvPr/>
        </p:nvSpPr>
        <p:spPr bwMode="auto">
          <a:xfrm>
            <a:off x="107950" y="1052513"/>
            <a:ext cx="8712200" cy="446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n-AU" sz="2400" i="1">
                <a:latin typeface="Calibri" pitchFamily="34" charset="0"/>
              </a:rPr>
              <a:t>RoadSIM</a:t>
            </a:r>
            <a:r>
              <a:rPr lang="en-AU" sz="2400">
                <a:latin typeface="Calibri" pitchFamily="34" charset="0"/>
              </a:rPr>
              <a:t> replicates typical roadway development operations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n-AU" sz="2400">
                <a:latin typeface="Calibri" pitchFamily="34" charset="0"/>
              </a:rPr>
              <a:t>Predicts achievable development rates (days/1000m)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n-AU" sz="2400">
                <a:latin typeface="Calibri" pitchFamily="34" charset="0"/>
              </a:rPr>
              <a:t>Gives you the ability to map, manage, monitor and improve the performance of gateroad development.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n-AU" sz="2400">
                <a:latin typeface="Calibri" pitchFamily="34" charset="0"/>
              </a:rPr>
              <a:t>Assesses the operational limitations of gateroad development practices and equipment at your mine.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n-AU" sz="2400">
                <a:latin typeface="Calibri" pitchFamily="34" charset="0"/>
              </a:rPr>
              <a:t>Responds to “</a:t>
            </a:r>
            <a:r>
              <a:rPr lang="en-AU" sz="2400" i="1">
                <a:latin typeface="Calibri" pitchFamily="34" charset="0"/>
              </a:rPr>
              <a:t>what if</a:t>
            </a:r>
            <a:r>
              <a:rPr lang="en-AU" sz="2400">
                <a:latin typeface="Calibri" pitchFamily="34" charset="0"/>
              </a:rPr>
              <a:t> questions”. For example, impact on gateroad development rate if the development resources, equipment or practices are altered.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n-AU" sz="2400">
                <a:latin typeface="Calibri" pitchFamily="34" charset="0"/>
              </a:rPr>
              <a:t>Reproduces the randomness of gateroad development processes to illustrate operational inherent variability.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n-AU" sz="2400">
                <a:latin typeface="Calibri" pitchFamily="34" charset="0"/>
              </a:rPr>
              <a:t>Uses animated displays to view gateroad development operations and bottlenecks.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714356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16200000" scaled="1"/>
            <a:tileRect/>
          </a:gra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dirty="0"/>
              <a:t>RoadSIM in Action</a:t>
            </a:r>
            <a:endParaRPr lang="en-AU" sz="3600" dirty="0"/>
          </a:p>
        </p:txBody>
      </p:sp>
      <p:pic>
        <p:nvPicPr>
          <p:cNvPr id="62468" name="Picture 3"/>
          <p:cNvPicPr>
            <a:picLocks noChangeAspect="1" noChangeArrowheads="1"/>
          </p:cNvPicPr>
          <p:nvPr/>
        </p:nvPicPr>
        <p:blipFill>
          <a:blip r:embed="rId3"/>
          <a:srcRect l="2950" t="17778" r="77217" b="20741"/>
          <a:stretch>
            <a:fillRect/>
          </a:stretch>
        </p:blipFill>
        <p:spPr bwMode="auto">
          <a:xfrm>
            <a:off x="179388" y="1125538"/>
            <a:ext cx="4506912" cy="4679950"/>
          </a:xfrm>
          <a:prstGeom prst="rect">
            <a:avLst/>
          </a:prstGeom>
          <a:noFill/>
          <a:ln w="1">
            <a:noFill/>
            <a:miter lim="800000"/>
            <a:headEnd/>
            <a:tailEnd/>
          </a:ln>
        </p:spPr>
      </p:pic>
      <p:pic>
        <p:nvPicPr>
          <p:cNvPr id="62469" name="Picture 4"/>
          <p:cNvPicPr>
            <a:picLocks noChangeAspect="1" noChangeArrowheads="1"/>
          </p:cNvPicPr>
          <p:nvPr/>
        </p:nvPicPr>
        <p:blipFill>
          <a:blip r:embed="rId4"/>
          <a:srcRect l="11378" t="24155" r="65065" b="26323"/>
          <a:stretch>
            <a:fillRect/>
          </a:stretch>
        </p:blipFill>
        <p:spPr bwMode="auto">
          <a:xfrm>
            <a:off x="4932363" y="404813"/>
            <a:ext cx="3743325" cy="2481262"/>
          </a:xfrm>
          <a:prstGeom prst="rect">
            <a:avLst/>
          </a:prstGeom>
          <a:noFill/>
          <a:ln w="1">
            <a:noFill/>
            <a:miter lim="800000"/>
            <a:headEnd/>
            <a:tailEnd/>
          </a:ln>
        </p:spPr>
      </p:pic>
      <p:pic>
        <p:nvPicPr>
          <p:cNvPr id="62470" name="Picture 6"/>
          <p:cNvPicPr>
            <a:picLocks noChangeAspect="1" noChangeArrowheads="1"/>
          </p:cNvPicPr>
          <p:nvPr/>
        </p:nvPicPr>
        <p:blipFill>
          <a:blip r:embed="rId5"/>
          <a:srcRect l="11749" t="20821" r="60455" b="38545"/>
          <a:stretch>
            <a:fillRect/>
          </a:stretch>
        </p:blipFill>
        <p:spPr bwMode="auto">
          <a:xfrm>
            <a:off x="4932363" y="2852738"/>
            <a:ext cx="3644900" cy="1785937"/>
          </a:xfrm>
          <a:prstGeom prst="rect">
            <a:avLst/>
          </a:prstGeom>
          <a:noFill/>
          <a:ln w="1">
            <a:noFill/>
            <a:miter lim="800000"/>
            <a:headEnd/>
            <a:tailEnd/>
          </a:ln>
        </p:spPr>
      </p:pic>
      <p:pic>
        <p:nvPicPr>
          <p:cNvPr id="62471" name="Picture 7"/>
          <p:cNvPicPr>
            <a:picLocks noChangeAspect="1" noChangeArrowheads="1"/>
          </p:cNvPicPr>
          <p:nvPr/>
        </p:nvPicPr>
        <p:blipFill>
          <a:blip r:embed="rId6"/>
          <a:srcRect l="10995" t="26057" r="60019" b="30344"/>
          <a:stretch>
            <a:fillRect/>
          </a:stretch>
        </p:blipFill>
        <p:spPr bwMode="auto">
          <a:xfrm>
            <a:off x="4932363" y="4581525"/>
            <a:ext cx="3616325" cy="1824038"/>
          </a:xfrm>
          <a:prstGeom prst="rect">
            <a:avLst/>
          </a:prstGeom>
          <a:noFill/>
          <a:ln w="1">
            <a:noFill/>
            <a:miter lim="800000"/>
            <a:headEnd/>
            <a:tailEnd/>
          </a:ln>
        </p:spPr>
      </p:pic>
      <p:sp>
        <p:nvSpPr>
          <p:cNvPr id="62472" name="TextBox 8"/>
          <p:cNvSpPr txBox="1">
            <a:spLocks noChangeArrowheads="1"/>
          </p:cNvSpPr>
          <p:nvPr/>
        </p:nvSpPr>
        <p:spPr bwMode="auto">
          <a:xfrm>
            <a:off x="290513" y="720725"/>
            <a:ext cx="33178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solidFill>
                  <a:srgbClr val="002060"/>
                </a:solidFill>
                <a:latin typeface="Calibri" pitchFamily="34" charset="0"/>
              </a:rPr>
              <a:t>Typical simulation ouput:</a:t>
            </a:r>
            <a:endParaRPr lang="en-AU" sz="2400">
              <a:solidFill>
                <a:srgbClr val="00206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Theme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1361</TotalTime>
  <Words>125</Words>
  <Application>Microsoft Office PowerPoint</Application>
  <PresentationFormat>On-screen Show (4:3)</PresentationFormat>
  <Paragraphs>19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Design Template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Calibri</vt:lpstr>
      <vt:lpstr>Arial</vt:lpstr>
      <vt:lpstr>Custom Design</vt:lpstr>
      <vt:lpstr>Office Theme</vt:lpstr>
      <vt:lpstr>Slide 1</vt:lpstr>
      <vt:lpstr>Slide 2</vt:lpstr>
      <vt:lpstr>Slide 3</vt:lpstr>
      <vt:lpstr>Slide 4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West Wallsend Colliery RoadSIM Roadway Development Simulation System</dc:title>
  <dc:creator>Osvaldo Rojas</dc:creator>
  <cp:lastModifiedBy>ebaafi</cp:lastModifiedBy>
  <cp:revision>86</cp:revision>
  <dcterms:created xsi:type="dcterms:W3CDTF">2009-03-26T23:51:42Z</dcterms:created>
  <dcterms:modified xsi:type="dcterms:W3CDTF">2009-08-25T00:33:25Z</dcterms:modified>
</cp:coreProperties>
</file>